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BFBF90-B2A6-4CA1-94D3-CFFAA49E38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FBF90-B2A6-4CA1-94D3-CFFAA49E38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FBF90-B2A6-4CA1-94D3-CFFAA49E38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FBF90-B2A6-4CA1-94D3-CFFAA49E38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BFBF90-B2A6-4CA1-94D3-CFFAA49E38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BFBF90-B2A6-4CA1-94D3-CFFAA49E38AF}"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BFBF90-B2A6-4CA1-94D3-CFFAA49E38AF}"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BFBF90-B2A6-4CA1-94D3-CFFAA49E38AF}" type="datetimeFigureOut">
              <a:rPr lang="en-US" smtClean="0"/>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FBF90-B2A6-4CA1-94D3-CFFAA49E38AF}" type="datetimeFigureOut">
              <a:rPr lang="en-US" smtClean="0"/>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FBF90-B2A6-4CA1-94D3-CFFAA49E38AF}"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FBF90-B2A6-4CA1-94D3-CFFAA49E38AF}"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52E0C-2C78-478C-9816-2B2DDBC71EE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FBF90-B2A6-4CA1-94D3-CFFAA49E38AF}" type="datetimeFigureOut">
              <a:rPr lang="en-US" smtClean="0"/>
              <a:t>4/10/2020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52E0C-2C78-478C-9816-2B2DDBC71EE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t>Javelin throw</a:t>
            </a:r>
            <a:r>
              <a:rPr lang="en-US" b="1" dirty="0"/>
              <a:t/>
            </a:r>
            <a:br>
              <a:rPr lang="en-US" b="1" dirty="0"/>
            </a:br>
            <a:endParaRPr lang="en-US" dirty="0"/>
          </a:p>
        </p:txBody>
      </p:sp>
      <p:sp>
        <p:nvSpPr>
          <p:cNvPr id="3" name="Subtitle 2"/>
          <p:cNvSpPr>
            <a:spLocks noGrp="1"/>
          </p:cNvSpPr>
          <p:nvPr>
            <p:ph type="subTitle" idx="1"/>
          </p:nvPr>
        </p:nvSpPr>
        <p:spPr/>
        <p:txBody>
          <a:bodyPr/>
          <a:lstStyle/>
          <a:p>
            <a:r>
              <a:rPr lang="en-IN" dirty="0" err="1" smtClean="0">
                <a:solidFill>
                  <a:schemeClr val="tx1"/>
                </a:solidFill>
                <a:latin typeface="Times New Roman" pitchFamily="18" charset="0"/>
                <a:cs typeface="Times New Roman" pitchFamily="18" charset="0"/>
              </a:rPr>
              <a:t>M.P.Ed</a:t>
            </a:r>
            <a:r>
              <a:rPr lang="en-IN" dirty="0" smtClean="0">
                <a:solidFill>
                  <a:schemeClr val="tx1"/>
                </a:solidFill>
                <a:latin typeface="Times New Roman" pitchFamily="18" charset="0"/>
                <a:cs typeface="Times New Roman" pitchFamily="18" charset="0"/>
              </a:rPr>
              <a:t> 2</a:t>
            </a:r>
            <a:r>
              <a:rPr lang="en-IN" baseline="30000" dirty="0" smtClean="0">
                <a:solidFill>
                  <a:schemeClr val="tx1"/>
                </a:solidFill>
                <a:latin typeface="Times New Roman" pitchFamily="18" charset="0"/>
                <a:cs typeface="Times New Roman" pitchFamily="18" charset="0"/>
              </a:rPr>
              <a:t>nd</a:t>
            </a:r>
            <a:r>
              <a:rPr lang="en-IN" dirty="0" smtClean="0">
                <a:solidFill>
                  <a:schemeClr val="tx1"/>
                </a:solidFill>
                <a:latin typeface="Times New Roman" pitchFamily="18" charset="0"/>
                <a:cs typeface="Times New Roman" pitchFamily="18" charset="0"/>
              </a:rPr>
              <a:t> </a:t>
            </a:r>
            <a:r>
              <a:rPr lang="en-IN" dirty="0" err="1" smtClean="0">
                <a:solidFill>
                  <a:schemeClr val="tx1"/>
                </a:solidFill>
                <a:latin typeface="Times New Roman" pitchFamily="18" charset="0"/>
                <a:cs typeface="Times New Roman" pitchFamily="18" charset="0"/>
              </a:rPr>
              <a:t>sem</a:t>
            </a:r>
            <a:endParaRPr lang="en-IN" dirty="0" smtClean="0">
              <a:solidFill>
                <a:schemeClr val="tx1"/>
              </a:solidFill>
              <a:latin typeface="Times New Roman" pitchFamily="18" charset="0"/>
              <a:cs typeface="Times New Roman" pitchFamily="18" charset="0"/>
            </a:endParaRPr>
          </a:p>
          <a:p>
            <a:r>
              <a:rPr lang="en-IN" dirty="0" smtClean="0">
                <a:solidFill>
                  <a:schemeClr val="tx1"/>
                </a:solidFill>
                <a:latin typeface="Times New Roman" pitchFamily="18" charset="0"/>
                <a:cs typeface="Times New Roman" pitchFamily="18" charset="0"/>
              </a:rPr>
              <a:t>Dr. </a:t>
            </a:r>
            <a:r>
              <a:rPr lang="en-IN" dirty="0" err="1">
                <a:solidFill>
                  <a:schemeClr val="tx1"/>
                </a:solidFill>
                <a:latin typeface="Times New Roman" pitchFamily="18" charset="0"/>
                <a:cs typeface="Times New Roman" pitchFamily="18" charset="0"/>
              </a:rPr>
              <a:t>R</a:t>
            </a:r>
            <a:r>
              <a:rPr lang="en-IN" dirty="0" err="1" smtClean="0">
                <a:solidFill>
                  <a:schemeClr val="tx1"/>
                </a:solidFill>
                <a:latin typeface="Times New Roman" pitchFamily="18" charset="0"/>
                <a:cs typeface="Times New Roman" pitchFamily="18" charset="0"/>
              </a:rPr>
              <a:t>ajeshwari</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Transition</a:t>
            </a:r>
            <a:br>
              <a:rPr lang="en-US" b="1" dirty="0"/>
            </a:br>
            <a:endParaRPr lang="en-US" dirty="0"/>
          </a:p>
        </p:txBody>
      </p:sp>
      <p:sp>
        <p:nvSpPr>
          <p:cNvPr id="3" name="Content Placeholder 2"/>
          <p:cNvSpPr>
            <a:spLocks noGrp="1"/>
          </p:cNvSpPr>
          <p:nvPr>
            <p:ph idx="1"/>
          </p:nvPr>
        </p:nvSpPr>
        <p:spPr>
          <a:xfrm>
            <a:off x="457200" y="1071546"/>
            <a:ext cx="8229600" cy="5214974"/>
          </a:xfrm>
        </p:spPr>
        <p:txBody>
          <a:bodyPr>
            <a:normAutofit fontScale="77500" lnSpcReduction="20000"/>
          </a:bodyPr>
          <a:lstStyle/>
          <a:p>
            <a:pPr algn="just">
              <a:buNone/>
            </a:pPr>
            <a:r>
              <a:rPr lang="en-US" dirty="0">
                <a:latin typeface="Times New Roman" pitchFamily="18" charset="0"/>
                <a:cs typeface="Times New Roman" pitchFamily="18" charset="0"/>
              </a:rPr>
              <a:t>The aim of the transition phase, also known as the cross-over is to place the right foot ahead of the athlete's centre of gravity to produce the characteristic lean back. This must be achieved by advancing the right foot forward and not by leaning back.</a:t>
            </a:r>
          </a:p>
          <a:p>
            <a:pPr lvl="0" algn="just"/>
            <a:r>
              <a:rPr lang="en-US" dirty="0">
                <a:latin typeface="Times New Roman" pitchFamily="18" charset="0"/>
                <a:cs typeface="Times New Roman" pitchFamily="18" charset="0"/>
              </a:rPr>
              <a:t>The right foot remains close to the ground to maintain forward momentum</a:t>
            </a:r>
          </a:p>
          <a:p>
            <a:pPr lvl="0" algn="just"/>
            <a:r>
              <a:rPr lang="en-US" dirty="0">
                <a:latin typeface="Times New Roman" pitchFamily="18" charset="0"/>
                <a:cs typeface="Times New Roman" pitchFamily="18" charset="0"/>
              </a:rPr>
              <a:t>Right heel contacts with the ground</a:t>
            </a:r>
          </a:p>
          <a:p>
            <a:pPr lvl="0" algn="just"/>
            <a:r>
              <a:rPr lang="en-US" dirty="0">
                <a:latin typeface="Times New Roman" pitchFamily="18" charset="0"/>
                <a:cs typeface="Times New Roman" pitchFamily="18" charset="0"/>
              </a:rPr>
              <a:t>As the right foot is advanced the left foot is advanced ahead of the vertical axis to be in place ready for a quick plant after the right foot has landed - the trunk is inclined backwards at an angle of about 115° to the forward horizontal direction</a:t>
            </a:r>
          </a:p>
          <a:p>
            <a:pPr lvl="0" algn="just"/>
            <a:r>
              <a:rPr lang="en-US" dirty="0">
                <a:latin typeface="Times New Roman" pitchFamily="18" charset="0"/>
                <a:cs typeface="Times New Roman" pitchFamily="18" charset="0"/>
              </a:rPr>
              <a:t>The crossover phase ends when the right foot contacts with the ground and the left leg is forward in the air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Pre-delivery stride</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dirty="0"/>
              <a:t>The left leg reaches forward</a:t>
            </a:r>
          </a:p>
          <a:p>
            <a:pPr lvl="0" algn="just"/>
            <a:r>
              <a:rPr lang="en-US" dirty="0"/>
              <a:t>Shoulders &amp; hips now in line with the direction of the throw</a:t>
            </a:r>
          </a:p>
          <a:p>
            <a:pPr lvl="0" algn="just"/>
            <a:r>
              <a:rPr lang="en-US" dirty="0"/>
              <a:t>The athlete waits for the ground to come up and meet the left foot</a:t>
            </a:r>
          </a:p>
          <a:p>
            <a:pPr lvl="0" algn="just"/>
            <a:r>
              <a:rPr lang="en-US" dirty="0"/>
              <a:t>Trunk is upright</a:t>
            </a:r>
          </a:p>
          <a:p>
            <a:pPr lvl="0" algn="just"/>
            <a:r>
              <a:rPr lang="en-US" dirty="0"/>
              <a:t>Head facing the direction of the throw</a:t>
            </a:r>
          </a:p>
          <a:p>
            <a:pPr lvl="0" algn="just"/>
            <a:r>
              <a:rPr lang="en-US" dirty="0"/>
              <a:t>Shoulders and javelin parallel</a:t>
            </a:r>
          </a:p>
          <a:p>
            <a:pPr lvl="0" algn="just"/>
            <a:r>
              <a:rPr lang="en-US" dirty="0"/>
              <a:t>Throwing hand above the level of the shoulder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Delivery</a:t>
            </a:r>
            <a:br>
              <a:rPr lang="en-US" b="1" dirty="0"/>
            </a:br>
            <a:endParaRPr lang="en-US" dirty="0"/>
          </a:p>
        </p:txBody>
      </p:sp>
      <p:sp>
        <p:nvSpPr>
          <p:cNvPr id="3" name="Content Placeholder 2"/>
          <p:cNvSpPr>
            <a:spLocks noGrp="1"/>
          </p:cNvSpPr>
          <p:nvPr>
            <p:ph idx="1"/>
          </p:nvPr>
        </p:nvSpPr>
        <p:spPr>
          <a:xfrm>
            <a:off x="457200" y="1000108"/>
            <a:ext cx="8229600" cy="5500726"/>
          </a:xfrm>
        </p:spPr>
        <p:txBody>
          <a:bodyPr>
            <a:normAutofit fontScale="77500" lnSpcReduction="20000"/>
          </a:bodyPr>
          <a:lstStyle/>
          <a:p>
            <a:pPr lvl="0" algn="just"/>
            <a:r>
              <a:rPr lang="en-US" dirty="0">
                <a:latin typeface="Times New Roman" pitchFamily="18" charset="0"/>
                <a:cs typeface="Times New Roman" pitchFamily="18" charset="0"/>
              </a:rPr>
              <a:t>Following contact of the left foot with the ground, the left side must brace against a thrusting right leg action</a:t>
            </a:r>
          </a:p>
          <a:p>
            <a:pPr lvl="0" algn="just"/>
            <a:r>
              <a:rPr lang="en-US" dirty="0">
                <a:latin typeface="Times New Roman" pitchFamily="18" charset="0"/>
                <a:cs typeface="Times New Roman" pitchFamily="18" charset="0"/>
              </a:rPr>
              <a:t>Right leg drives upwards and forwards bringing the hips at 90° to the direction of the throw</a:t>
            </a:r>
          </a:p>
          <a:p>
            <a:pPr lvl="0" algn="just"/>
            <a:r>
              <a:rPr lang="en-US" dirty="0">
                <a:latin typeface="Times New Roman" pitchFamily="18" charset="0"/>
                <a:cs typeface="Times New Roman" pitchFamily="18" charset="0"/>
              </a:rPr>
              <a:t>The hip thrust is followed with the shoulders and chest turning square to the front and lining up with the hips and bringing the elbow of the throwing arm forward</a:t>
            </a:r>
          </a:p>
          <a:p>
            <a:pPr lvl="0" algn="just"/>
            <a:r>
              <a:rPr lang="en-US" dirty="0">
                <a:latin typeface="Times New Roman" pitchFamily="18" charset="0"/>
                <a:cs typeface="Times New Roman" pitchFamily="18" charset="0"/>
              </a:rPr>
              <a:t>The throwing shoulder is brought over the left leg</a:t>
            </a:r>
          </a:p>
          <a:p>
            <a:pPr lvl="0" algn="just"/>
            <a:r>
              <a:rPr lang="en-US" dirty="0">
                <a:latin typeface="Times New Roman" pitchFamily="18" charset="0"/>
                <a:cs typeface="Times New Roman" pitchFamily="18" charset="0"/>
              </a:rPr>
              <a:t>The left leg should lift as the athlete rides over it and the throwing arm now comes into play</a:t>
            </a:r>
          </a:p>
          <a:p>
            <a:pPr lvl="0" algn="just"/>
            <a:r>
              <a:rPr lang="en-US" dirty="0">
                <a:latin typeface="Times New Roman" pitchFamily="18" charset="0"/>
                <a:cs typeface="Times New Roman" pitchFamily="18" charset="0"/>
              </a:rPr>
              <a:t>Arm strikes fast with the elbow high and close to the midline</a:t>
            </a:r>
          </a:p>
          <a:p>
            <a:pPr lvl="0" algn="just"/>
            <a:r>
              <a:rPr lang="en-US" dirty="0">
                <a:latin typeface="Times New Roman" pitchFamily="18" charset="0"/>
                <a:cs typeface="Times New Roman" pitchFamily="18" charset="0"/>
              </a:rPr>
              <a:t>The release angle (angle between the horizontal and the javelin) for the javelin has to take into consideration aerodynamic lift and drag.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Recovery</a:t>
            </a:r>
            <a:br>
              <a:rPr lang="en-US" b="1" dirty="0"/>
            </a:b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The left foot remains grounded, and the right leg is brought past it to halt the athlete. The amount of space needed to stop before the scratch line depends on the amount of horizontal momentum. This is typically 1.5 to 2 </a:t>
            </a:r>
            <a:r>
              <a:rPr lang="en-US" dirty="0" smtClean="0">
                <a:latin typeface="Times New Roman" pitchFamily="18" charset="0"/>
                <a:cs typeface="Times New Roman" pitchFamily="18" charset="0"/>
              </a:rPr>
              <a:t>meters. </a:t>
            </a:r>
            <a:r>
              <a:rPr lang="en-US" dirty="0">
                <a:latin typeface="Times New Roman" pitchFamily="18" charset="0"/>
                <a:cs typeface="Times New Roman" pitchFamily="18" charset="0"/>
              </a:rPr>
              <a:t>Adjustment of the checkmark is required to achieve optimum distance on the runway.</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Skill Drills</a:t>
            </a:r>
            <a:br>
              <a:rPr lang="en-US" b="1" dirty="0"/>
            </a:br>
            <a:endParaRPr lang="en-US" dirty="0"/>
          </a:p>
        </p:txBody>
      </p:sp>
      <p:sp>
        <p:nvSpPr>
          <p:cNvPr id="3" name="Content Placeholder 2"/>
          <p:cNvSpPr>
            <a:spLocks noGrp="1"/>
          </p:cNvSpPr>
          <p:nvPr>
            <p:ph idx="1"/>
          </p:nvPr>
        </p:nvSpPr>
        <p:spPr/>
        <p:txBody>
          <a:bodyPr/>
          <a:lstStyle/>
          <a:p>
            <a:pPr algn="just"/>
            <a:r>
              <a:rPr lang="en-US" dirty="0"/>
              <a:t>Running activities without the Javelin</a:t>
            </a:r>
          </a:p>
          <a:p>
            <a:pPr lvl="0" algn="just"/>
            <a:r>
              <a:rPr lang="en-US" dirty="0"/>
              <a:t>At a steady speed</a:t>
            </a:r>
          </a:p>
          <a:p>
            <a:pPr lvl="0" algn="just"/>
            <a:r>
              <a:rPr lang="en-US" dirty="0"/>
              <a:t>With acceleration</a:t>
            </a:r>
          </a:p>
          <a:p>
            <a:pPr lvl="0" algn="just"/>
            <a:r>
              <a:rPr lang="en-US" dirty="0"/>
              <a:t>Sideways</a:t>
            </a:r>
          </a:p>
          <a:p>
            <a:pPr lvl="0" algn="just"/>
            <a:r>
              <a:rPr lang="en-US" dirty="0"/>
              <a:t>With repeated crossovers</a:t>
            </a:r>
          </a:p>
          <a:p>
            <a:pPr lvl="0" algn="just"/>
            <a:r>
              <a:rPr lang="en-US" dirty="0"/>
              <a:t>Crossovers mixed with normal running</a:t>
            </a:r>
          </a:p>
          <a:p>
            <a:pPr lvl="0" algn="just"/>
            <a:r>
              <a:rPr lang="en-US" dirty="0"/>
              <a:t>Over low obstacles between each stride</a:t>
            </a:r>
          </a:p>
          <a:p>
            <a:pPr algn="just">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Running activities with the Javelin</a:t>
            </a:r>
            <a:br>
              <a:rPr lang="en-US" dirty="0"/>
            </a:br>
            <a:endParaRPr lang="en-US" dirty="0"/>
          </a:p>
        </p:txBody>
      </p:sp>
      <p:sp>
        <p:nvSpPr>
          <p:cNvPr id="3" name="Content Placeholder 2"/>
          <p:cNvSpPr>
            <a:spLocks noGrp="1"/>
          </p:cNvSpPr>
          <p:nvPr>
            <p:ph idx="1"/>
          </p:nvPr>
        </p:nvSpPr>
        <p:spPr/>
        <p:txBody>
          <a:bodyPr>
            <a:normAutofit lnSpcReduction="10000"/>
          </a:bodyPr>
          <a:lstStyle/>
          <a:p>
            <a:pPr lvl="0" algn="just"/>
            <a:r>
              <a:rPr lang="en-US" dirty="0">
                <a:latin typeface="Times New Roman" pitchFamily="18" charset="0"/>
                <a:cs typeface="Times New Roman" pitchFamily="18" charset="0"/>
              </a:rPr>
              <a:t>At a steady speed</a:t>
            </a:r>
          </a:p>
          <a:p>
            <a:pPr lvl="0" algn="just"/>
            <a:r>
              <a:rPr lang="en-US" dirty="0">
                <a:latin typeface="Times New Roman" pitchFamily="18" charset="0"/>
                <a:cs typeface="Times New Roman" pitchFamily="18" charset="0"/>
              </a:rPr>
              <a:t>With acceleration</a:t>
            </a:r>
          </a:p>
          <a:p>
            <a:pPr lvl="0" algn="just"/>
            <a:r>
              <a:rPr lang="en-US" dirty="0">
                <a:latin typeface="Times New Roman" pitchFamily="18" charset="0"/>
                <a:cs typeface="Times New Roman" pitchFamily="18" charset="0"/>
              </a:rPr>
              <a:t>With repeated crossovers</a:t>
            </a:r>
          </a:p>
          <a:p>
            <a:pPr lvl="0" algn="just"/>
            <a:r>
              <a:rPr lang="en-US" dirty="0">
                <a:latin typeface="Times New Roman" pitchFamily="18" charset="0"/>
                <a:cs typeface="Times New Roman" pitchFamily="18" charset="0"/>
              </a:rPr>
              <a:t>Crossovers mixed with normal running</a:t>
            </a:r>
          </a:p>
          <a:p>
            <a:pPr lvl="0" algn="just"/>
            <a:r>
              <a:rPr lang="en-US" dirty="0">
                <a:latin typeface="Times New Roman" pitchFamily="18" charset="0"/>
                <a:cs typeface="Times New Roman" pitchFamily="18" charset="0"/>
              </a:rPr>
              <a:t>Over low obstacles between each stride</a:t>
            </a:r>
          </a:p>
          <a:p>
            <a:pPr lvl="0" algn="just"/>
            <a:r>
              <a:rPr lang="en-US" dirty="0">
                <a:latin typeface="Times New Roman" pitchFamily="18" charset="0"/>
                <a:cs typeface="Times New Roman" pitchFamily="18" charset="0"/>
              </a:rPr>
              <a:t>With repeated withdrawals</a:t>
            </a:r>
          </a:p>
          <a:p>
            <a:pPr algn="just"/>
            <a:r>
              <a:rPr lang="en-US" dirty="0">
                <a:latin typeface="Times New Roman" pitchFamily="18" charset="0"/>
                <a:cs typeface="Times New Roman" pitchFamily="18" charset="0"/>
              </a:rPr>
              <a:t>Throwing drills can also be performed using a </a:t>
            </a:r>
            <a:r>
              <a:rPr lang="en-US" dirty="0" smtClean="0">
                <a:latin typeface="Times New Roman" pitchFamily="18" charset="0"/>
                <a:cs typeface="Times New Roman" pitchFamily="18" charset="0"/>
              </a:rPr>
              <a:t>medicine </a:t>
            </a:r>
            <a:r>
              <a:rPr lang="en-US" dirty="0" err="1" smtClean="0">
                <a:latin typeface="Times New Roman" pitchFamily="18" charset="0"/>
                <a:cs typeface="Times New Roman" pitchFamily="18" charset="0"/>
              </a:rPr>
              <a:t>ballJavelin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or sling ball</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T</a:t>
            </a:r>
            <a:r>
              <a:rPr lang="en-IN" dirty="0" smtClean="0"/>
              <a:t>hanks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US" dirty="0"/>
          </a:p>
        </p:txBody>
      </p:sp>
      <p:sp>
        <p:nvSpPr>
          <p:cNvPr id="3" name="Content Placeholder 2"/>
          <p:cNvSpPr>
            <a:spLocks noGrp="1"/>
          </p:cNvSpPr>
          <p:nvPr>
            <p:ph idx="1"/>
          </p:nvPr>
        </p:nvSpPr>
        <p:spPr/>
        <p:txBody>
          <a:bodyPr/>
          <a:lstStyle/>
          <a:p>
            <a:pPr algn="just">
              <a:buNone/>
            </a:pPr>
            <a:r>
              <a:rPr lang="en-US" dirty="0">
                <a:latin typeface="Times New Roman" pitchFamily="18" charset="0"/>
                <a:cs typeface="Times New Roman" pitchFamily="18" charset="0"/>
              </a:rPr>
              <a:t>To achieve maximum distance in the javelin, the athlete will have to balance three components - speed, technique and strength. The information on this page is for a right-handed thrower.</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Throwing the javelin comprises of the following phases:</a:t>
            </a:r>
          </a:p>
          <a:p>
            <a:pPr lvl="0"/>
            <a:r>
              <a:rPr lang="en-US" dirty="0"/>
              <a:t>Start</a:t>
            </a:r>
          </a:p>
          <a:p>
            <a:pPr lvl="0"/>
            <a:r>
              <a:rPr lang="en-US" dirty="0"/>
              <a:t>Carry</a:t>
            </a:r>
          </a:p>
          <a:p>
            <a:pPr lvl="0"/>
            <a:r>
              <a:rPr lang="en-US" dirty="0"/>
              <a:t>Withdrawal</a:t>
            </a:r>
          </a:p>
          <a:p>
            <a:pPr lvl="0"/>
            <a:r>
              <a:rPr lang="en-US" dirty="0"/>
              <a:t>Transition</a:t>
            </a:r>
          </a:p>
          <a:p>
            <a:pPr lvl="0"/>
            <a:r>
              <a:rPr lang="en-US" dirty="0"/>
              <a:t>Pre-delivery stride</a:t>
            </a:r>
          </a:p>
          <a:p>
            <a:pPr lvl="0"/>
            <a:r>
              <a:rPr lang="en-US" dirty="0"/>
              <a:t>Delivery</a:t>
            </a:r>
          </a:p>
          <a:p>
            <a:pPr lvl="0"/>
            <a:r>
              <a:rPr lang="en-US" dirty="0"/>
              <a:t>Recovery</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avelin Phases"/>
          <p:cNvPicPr>
            <a:picLocks noGrp="1"/>
          </p:cNvPicPr>
          <p:nvPr>
            <p:ph idx="1"/>
          </p:nvPr>
        </p:nvPicPr>
        <p:blipFill>
          <a:blip r:embed="rId2"/>
          <a:srcRect/>
          <a:stretch>
            <a:fillRect/>
          </a:stretch>
        </p:blipFill>
        <p:spPr bwMode="auto">
          <a:xfrm>
            <a:off x="785786" y="1571612"/>
            <a:ext cx="7143800" cy="305833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Grip</a:t>
            </a:r>
            <a:br>
              <a:rPr lang="en-US" b="1" dirty="0"/>
            </a:br>
            <a:endParaRPr lang="en-US" dirty="0"/>
          </a:p>
        </p:txBody>
      </p:sp>
      <p:pic>
        <p:nvPicPr>
          <p:cNvPr id="4" name="Content Placeholder 3" descr="Javelin Grip"/>
          <p:cNvPicPr>
            <a:picLocks noGrp="1"/>
          </p:cNvPicPr>
          <p:nvPr>
            <p:ph idx="1"/>
          </p:nvPr>
        </p:nvPicPr>
        <p:blipFill>
          <a:blip r:embed="rId2"/>
          <a:srcRect/>
          <a:stretch>
            <a:fillRect/>
          </a:stretch>
        </p:blipFill>
        <p:spPr bwMode="auto">
          <a:xfrm>
            <a:off x="1142976" y="2143116"/>
            <a:ext cx="5210185" cy="2358241"/>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lnSpcReduction="10000"/>
          </a:bodyPr>
          <a:lstStyle/>
          <a:p>
            <a:pPr algn="just">
              <a:buNone/>
            </a:pPr>
            <a:r>
              <a:rPr lang="en-US" dirty="0">
                <a:latin typeface="Times New Roman" pitchFamily="18" charset="0"/>
                <a:cs typeface="Times New Roman" pitchFamily="18" charset="0"/>
              </a:rPr>
              <a:t>A strong and stable grip is acquired. The grip must remain firm behind the ledge made by the binding (cord), and the javelin must run down the length of the palm and not across it. The fingers, which are not secured above the binding, must press firmly on the javelin to produce a natural spin at release. The 'V' grip (C) is probably the most efficient for the novice thrower as it </a:t>
            </a:r>
            <a:r>
              <a:rPr lang="en-US" dirty="0" smtClean="0">
                <a:latin typeface="Times New Roman" pitchFamily="18" charset="0"/>
                <a:cs typeface="Times New Roman" pitchFamily="18" charset="0"/>
              </a:rPr>
              <a:t>emphasizes </a:t>
            </a:r>
            <a:r>
              <a:rPr lang="en-US" dirty="0">
                <a:latin typeface="Times New Roman" pitchFamily="18" charset="0"/>
                <a:cs typeface="Times New Roman" pitchFamily="18" charset="0"/>
              </a:rPr>
              <a:t>the supporting role of the palm. Grip 'B' is the one used by most experienced throwers.</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Start and Carry</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a:t>The aim is to carry the javelin to allow the muscles of the right shoulder, arm and wrist to relax and also to allow a smooth running action.</a:t>
            </a:r>
          </a:p>
          <a:p>
            <a:pPr lvl="0" algn="just"/>
            <a:r>
              <a:rPr lang="en-US" dirty="0"/>
              <a:t>Stand with right foot forward</a:t>
            </a:r>
          </a:p>
          <a:p>
            <a:pPr lvl="0" algn="just"/>
            <a:r>
              <a:rPr lang="en-US" dirty="0"/>
              <a:t>Carry the javelin above the shoulders or head</a:t>
            </a:r>
          </a:p>
          <a:p>
            <a:pPr lvl="0" algn="just"/>
            <a:r>
              <a:rPr lang="en-US" dirty="0"/>
              <a:t>Right elbow points forward</a:t>
            </a:r>
          </a:p>
          <a:p>
            <a:pPr lvl="0" algn="just"/>
            <a:r>
              <a:rPr lang="en-US" dirty="0"/>
              <a:t>The palm of the right-hand points at the sky to provide a platform for the javelin to sit in</a:t>
            </a:r>
          </a:p>
          <a:p>
            <a:pPr lvl="0" algn="just"/>
            <a:r>
              <a:rPr lang="en-US" dirty="0"/>
              <a:t>Javelin points in the direction of the run-up - point slightly down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Approach Run</a:t>
            </a:r>
            <a:br>
              <a:rPr lang="en-US" b="1"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Experienced throwers will use an approach run of 13 to 17 strides - inexperienced throwers will use fewer strides.</a:t>
            </a:r>
          </a:p>
          <a:p>
            <a:pPr lvl="0" algn="just"/>
            <a:r>
              <a:rPr lang="en-US" dirty="0">
                <a:latin typeface="Times New Roman" pitchFamily="18" charset="0"/>
                <a:cs typeface="Times New Roman" pitchFamily="18" charset="0"/>
              </a:rPr>
              <a:t>Run on the balls of the feet with hips high</a:t>
            </a:r>
          </a:p>
          <a:p>
            <a:pPr lvl="0" algn="just"/>
            <a:r>
              <a:rPr lang="en-US" dirty="0">
                <a:latin typeface="Times New Roman" pitchFamily="18" charset="0"/>
                <a:cs typeface="Times New Roman" pitchFamily="18" charset="0"/>
              </a:rPr>
              <a:t>Free arm to swing more across the body</a:t>
            </a:r>
          </a:p>
          <a:p>
            <a:pPr lvl="0" algn="just"/>
            <a:r>
              <a:rPr lang="en-US" dirty="0">
                <a:latin typeface="Times New Roman" pitchFamily="18" charset="0"/>
                <a:cs typeface="Times New Roman" pitchFamily="18" charset="0"/>
              </a:rPr>
              <a:t>Carrying arm to flex to maintain carry position of the javelin</a:t>
            </a:r>
          </a:p>
          <a:p>
            <a:pPr lvl="0" algn="just"/>
            <a:r>
              <a:rPr lang="en-US" dirty="0">
                <a:latin typeface="Times New Roman" pitchFamily="18" charset="0"/>
                <a:cs typeface="Times New Roman" pitchFamily="18" charset="0"/>
              </a:rPr>
              <a:t>Speed to match the athlete's physical and technical abilities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Withdrawal</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a:latin typeface="Times New Roman" pitchFamily="18" charset="0"/>
                <a:cs typeface="Times New Roman" pitchFamily="18" charset="0"/>
              </a:rPr>
              <a:t>The aim is to ensure the withdrawal movement does not affect the athlete's momentum. A checkmark can be used to indicate the start of the withdrawal phase that commences with the right foot and lasts for two strides.</a:t>
            </a:r>
          </a:p>
          <a:p>
            <a:pPr lvl="0" algn="just"/>
            <a:r>
              <a:rPr lang="en-US" dirty="0">
                <a:latin typeface="Times New Roman" pitchFamily="18" charset="0"/>
                <a:cs typeface="Times New Roman" pitchFamily="18" charset="0"/>
              </a:rPr>
              <a:t>At the checkmark, the athlete accelerates ahead of the javelin rather than physically pushing the shoulders and javelin back</a:t>
            </a:r>
          </a:p>
          <a:p>
            <a:pPr lvl="0" algn="just"/>
            <a:r>
              <a:rPr lang="en-US" dirty="0">
                <a:latin typeface="Times New Roman" pitchFamily="18" charset="0"/>
                <a:cs typeface="Times New Roman" pitchFamily="18" charset="0"/>
              </a:rPr>
              <a:t>Head remains facing in the direction of the throw</a:t>
            </a:r>
          </a:p>
          <a:p>
            <a:pPr lvl="0" algn="just"/>
            <a:r>
              <a:rPr lang="en-US" dirty="0">
                <a:latin typeface="Times New Roman" pitchFamily="18" charset="0"/>
                <a:cs typeface="Times New Roman" pitchFamily="18" charset="0"/>
              </a:rPr>
              <a:t>Maintain hips at right angles to the direction of running</a:t>
            </a:r>
          </a:p>
          <a:p>
            <a:pPr lvl="0" algn="just"/>
            <a:r>
              <a:rPr lang="en-US" dirty="0">
                <a:latin typeface="Times New Roman" pitchFamily="18" charset="0"/>
                <a:cs typeface="Times New Roman" pitchFamily="18" charset="0"/>
              </a:rPr>
              <a:t>Drive the right leg forwards and upwards to help maintain the correct position of the hips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854</Words>
  <Application>Microsoft Office PowerPoint</Application>
  <PresentationFormat>On-screen Show (4:3)</PresentationFormat>
  <Paragraphs>75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Javelin throw </vt:lpstr>
      <vt:lpstr>introduction</vt:lpstr>
      <vt:lpstr>Slide 3</vt:lpstr>
      <vt:lpstr>Slide 4</vt:lpstr>
      <vt:lpstr>The Grip </vt:lpstr>
      <vt:lpstr>Slide 6</vt:lpstr>
      <vt:lpstr>Start and Carry </vt:lpstr>
      <vt:lpstr>Approach Run </vt:lpstr>
      <vt:lpstr>Withdrawal </vt:lpstr>
      <vt:lpstr>Transition </vt:lpstr>
      <vt:lpstr>Pre-delivery stride </vt:lpstr>
      <vt:lpstr>Delivery </vt:lpstr>
      <vt:lpstr>Recovery </vt:lpstr>
      <vt:lpstr>Skill Drills </vt:lpstr>
      <vt:lpstr>Running activities with the Javelin </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Javelin throw</dc:title>
  <dc:creator>Windows User</dc:creator>
  <cp:lastModifiedBy>Windows User</cp:lastModifiedBy>
  <cp:revision>6</cp:revision>
  <dcterms:created xsi:type="dcterms:W3CDTF">2020-04-10T10:18:25Z</dcterms:created>
  <dcterms:modified xsi:type="dcterms:W3CDTF">2020-04-10T11:11:47Z</dcterms:modified>
</cp:coreProperties>
</file>